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2" r:id="rId1"/>
  </p:sldMasterIdLst>
  <p:notesMasterIdLst>
    <p:notesMasterId r:id="rId9"/>
  </p:notesMasterIdLst>
  <p:sldIdLst>
    <p:sldId id="298" r:id="rId2"/>
    <p:sldId id="260" r:id="rId3"/>
    <p:sldId id="300" r:id="rId4"/>
    <p:sldId id="301" r:id="rId5"/>
    <p:sldId id="303" r:id="rId6"/>
    <p:sldId id="302" r:id="rId7"/>
    <p:sldId id="304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Untitled Section" id="{1B2AAFDA-6825-4BA6-937E-FD023141DB16}">
          <p14:sldIdLst>
            <p14:sldId id="260"/>
            <p14:sldId id="265"/>
            <p14:sldId id="297"/>
            <p14:sldId id="280"/>
            <p14:sldId id="281"/>
            <p14:sldId id="282"/>
            <p14:sldId id="283"/>
            <p14:sldId id="291"/>
            <p14:sldId id="293"/>
            <p14:sldId id="289"/>
            <p14:sldId id="290"/>
            <p14:sldId id="294"/>
            <p14:sldId id="295"/>
            <p14:sldId id="296"/>
            <p14:sldId id="271"/>
            <p14:sldId id="259"/>
            <p14:sldId id="261"/>
            <p14:sldId id="263"/>
            <p14:sldId id="272"/>
            <p14:sldId id="273"/>
            <p14:sldId id="274"/>
            <p14:sldId id="275"/>
            <p14:sldId id="276"/>
            <p14:sldId id="277"/>
            <p14:sldId id="278"/>
            <p14:sldId id="29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2" autoAdjust="0"/>
    <p:restoredTop sz="94660"/>
  </p:normalViewPr>
  <p:slideViewPr>
    <p:cSldViewPr>
      <p:cViewPr>
        <p:scale>
          <a:sx n="70" d="100"/>
          <a:sy n="70" d="100"/>
        </p:scale>
        <p:origin x="-2814" y="-9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D14359-FAF2-4A5F-BCF9-C5CE62644A69}" type="datetimeFigureOut">
              <a:rPr lang="en-US" smtClean="0"/>
              <a:pPr/>
              <a:t>10/16/2018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5662B3-A9D0-42DA-94F0-0B904840E6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3060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065BE-0657-4A47-90AD-C21C55E16B19}" type="datetime4">
              <a:rPr lang="en-US" smtClean="0"/>
              <a:pPr/>
              <a:t>October 16,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40566678"/>
      </p:ext>
    </p:extLst>
  </p:cSld>
  <p:clrMapOvr>
    <a:masterClrMapping/>
  </p:clrMapOvr>
  <p:transition spd="med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3AA4-67BE-44F7-809A-3582401494AF}" type="datetime4">
              <a:rPr lang="en-US" smtClean="0"/>
              <a:pPr/>
              <a:t>October 16,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18500416"/>
      </p:ext>
    </p:extLst>
  </p:cSld>
  <p:clrMapOvr>
    <a:masterClrMapping/>
  </p:clrMapOvr>
  <p:transition spd="med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72EEB-1769-4776-AD69-E7C1260563EB}" type="datetime4">
              <a:rPr lang="en-US" smtClean="0"/>
              <a:pPr/>
              <a:t>October 16,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11601513"/>
      </p:ext>
    </p:extLst>
  </p:cSld>
  <p:clrMapOvr>
    <a:masterClrMapping/>
  </p:clrMapOvr>
  <p:transition spd="med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BB8AF-C16A-4836-A92D-61834B5F0BA5}" type="datetime4">
              <a:rPr lang="en-US" smtClean="0"/>
              <a:pPr/>
              <a:t>October 16,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48261288"/>
      </p:ext>
    </p:extLst>
  </p:cSld>
  <p:clrMapOvr>
    <a:masterClrMapping/>
  </p:clrMapOvr>
  <p:transition spd="med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D2193-4505-4A75-99BB-880C6989A757}" type="datetime4">
              <a:rPr lang="en-US" smtClean="0"/>
              <a:pPr/>
              <a:t>October 16,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37115358"/>
      </p:ext>
    </p:extLst>
  </p:cSld>
  <p:clrMapOvr>
    <a:masterClrMapping/>
  </p:clrMapOvr>
  <p:transition spd="med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A18F4-33C3-445B-924C-31108C51719C}" type="datetime4">
              <a:rPr lang="en-US" smtClean="0"/>
              <a:pPr/>
              <a:t>October 16,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3635543"/>
      </p:ext>
    </p:extLst>
  </p:cSld>
  <p:clrMapOvr>
    <a:masterClrMapping/>
  </p:clrMapOvr>
  <p:transition spd="med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7543A-E259-478F-9E0D-57BA40E442B7}" type="datetime4">
              <a:rPr lang="en-US" smtClean="0"/>
              <a:pPr/>
              <a:t>October 16, 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31020821"/>
      </p:ext>
    </p:extLst>
  </p:cSld>
  <p:clrMapOvr>
    <a:masterClrMapping/>
  </p:clrMapOvr>
  <p:transition spd="med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B012D-77A1-44B0-BB26-329BA1EE55C9}" type="datetime4">
              <a:rPr lang="en-US" smtClean="0"/>
              <a:pPr/>
              <a:t>October 16, 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66167233"/>
      </p:ext>
    </p:extLst>
  </p:cSld>
  <p:clrMapOvr>
    <a:masterClrMapping/>
  </p:clrMapOvr>
  <p:transition spd="med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7499E-3031-413E-B01E-B94970708CAA}" type="datetime4">
              <a:rPr lang="en-US" smtClean="0"/>
              <a:pPr/>
              <a:t>October 16, 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61607257"/>
      </p:ext>
    </p:extLst>
  </p:cSld>
  <p:clrMapOvr>
    <a:masterClrMapping/>
  </p:clrMapOvr>
  <p:transition spd="med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EAB0C-2220-4D0E-A0DD-DB7FA0F742F4}" type="datetime4">
              <a:rPr lang="en-US" smtClean="0"/>
              <a:pPr/>
              <a:t>October 16,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86582857"/>
      </p:ext>
    </p:extLst>
  </p:cSld>
  <p:clrMapOvr>
    <a:masterClrMapping/>
  </p:clrMapOvr>
  <p:transition spd="med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16D63-31BF-4B94-B6C5-E20B2C63F515}" type="datetime4">
              <a:rPr lang="en-US" smtClean="0"/>
              <a:pPr/>
              <a:t>October 16,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19307268"/>
      </p:ext>
    </p:extLst>
  </p:cSld>
  <p:clrMapOvr>
    <a:masterClrMapping/>
  </p:clrMapOvr>
  <p:transition spd="med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1B13E-D5AF-485E-81A1-82A140076526}" type="datetime4">
              <a:rPr lang="en-US" smtClean="0"/>
              <a:pPr/>
              <a:t>October 16,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38991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med">
    <p:wipe dir="d"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158" y="152401"/>
            <a:ext cx="9015808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43062" y="4572000"/>
            <a:ext cx="838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B-CC IWLA New Member</a:t>
            </a:r>
          </a:p>
          <a:p>
            <a:pPr algn="ctr"/>
            <a:r>
              <a:rPr lang="en-US" sz="4400" dirty="0" smtClean="0"/>
              <a:t>Orientation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xmlns="" val="3218436849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-CC IWLA Chapter Logo.jpg"/>
          <p:cNvPicPr>
            <a:picLocks noChangeAspect="1"/>
          </p:cNvPicPr>
          <p:nvPr/>
        </p:nvPicPr>
        <p:blipFill>
          <a:blip r:embed="rId2" cstate="print">
            <a:lum bright="50000" contrast="50000"/>
          </a:blip>
          <a:stretch>
            <a:fillRect/>
          </a:stretch>
        </p:blipFill>
        <p:spPr>
          <a:xfrm>
            <a:off x="1600200" y="457200"/>
            <a:ext cx="5943600" cy="59436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990600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Welcome to the Bethesda-Chevy Chase Chapter</a:t>
            </a:r>
          </a:p>
          <a:p>
            <a:pPr algn="ctr"/>
            <a:r>
              <a:rPr lang="en-US" sz="3200" b="1" dirty="0" smtClean="0"/>
              <a:t>of the Izaak Walton League of America</a:t>
            </a:r>
            <a:endParaRPr 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4866382"/>
            <a:ext cx="8229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20601 Izaak Walton Way</a:t>
            </a:r>
          </a:p>
          <a:p>
            <a:pPr algn="ctr"/>
            <a:r>
              <a:rPr lang="en-US" sz="2600" dirty="0" smtClean="0"/>
              <a:t>Post Office Box 542</a:t>
            </a:r>
            <a:endParaRPr lang="en-US" sz="2600" dirty="0" smtClean="0"/>
          </a:p>
          <a:p>
            <a:pPr algn="ctr"/>
            <a:r>
              <a:rPr lang="en-US" sz="2800" b="1" dirty="0" smtClean="0"/>
              <a:t>Poolesville, MD 20837-0542</a:t>
            </a:r>
          </a:p>
          <a:p>
            <a:pPr algn="ctr"/>
            <a:r>
              <a:rPr lang="en-US" sz="2600" dirty="0" smtClean="0"/>
              <a:t>(301) 972-8913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xmlns="" val="4010851337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-CC IWLA Chapter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9000" y="152400"/>
            <a:ext cx="1828800" cy="18288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9906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Membership Nuts &amp; Bolts</a:t>
            </a:r>
            <a:endParaRPr 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752600"/>
            <a:ext cx="822960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2000" dirty="0" smtClean="0"/>
              <a:t>Membership Year runs January 1</a:t>
            </a:r>
            <a:r>
              <a:rPr lang="en-US" sz="2000" baseline="30000" dirty="0" smtClean="0"/>
              <a:t>st</a:t>
            </a:r>
            <a:r>
              <a:rPr lang="en-US" sz="2000" dirty="0" smtClean="0"/>
              <a:t> through December 31</a:t>
            </a:r>
            <a:r>
              <a:rPr lang="en-US" sz="2000" baseline="30000" dirty="0" smtClean="0"/>
              <a:t>st</a:t>
            </a:r>
            <a:endParaRPr lang="en-US" sz="2000" dirty="0" smtClean="0"/>
          </a:p>
          <a:p>
            <a:pPr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2000" dirty="0" smtClean="0"/>
              <a:t>B-CC IWLA members must also belong to MD state IWLA &amp; IWLA National</a:t>
            </a:r>
          </a:p>
          <a:p>
            <a:pPr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2000" dirty="0" smtClean="0"/>
              <a:t>All memberships are entitled to at least 1 electronic access card ($25)</a:t>
            </a:r>
          </a:p>
          <a:p>
            <a:pPr lvl="1"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2000" dirty="0" smtClean="0"/>
              <a:t>Opens chapter’s front gate and</a:t>
            </a:r>
            <a:r>
              <a:rPr lang="en-US" sz="2000" dirty="0" smtClean="0"/>
              <a:t> the front door of the chapterhouse</a:t>
            </a:r>
          </a:p>
          <a:p>
            <a:pPr lvl="1"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2000" dirty="0" smtClean="0"/>
              <a:t>May be configured to access other secure areas of chapter facilities</a:t>
            </a:r>
          </a:p>
          <a:p>
            <a:pPr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2000" dirty="0" smtClean="0"/>
              <a:t>Members must display current numbered chapter decals on all vehicles</a:t>
            </a:r>
          </a:p>
          <a:p>
            <a:pPr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2000" dirty="0" smtClean="0"/>
              <a:t>Members must carry valid current membership card with them at all times</a:t>
            </a:r>
          </a:p>
          <a:p>
            <a:pPr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2000" dirty="0" smtClean="0"/>
              <a:t>Individual (RG) members must escort family members on property as guests</a:t>
            </a:r>
          </a:p>
          <a:p>
            <a:pPr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2000" dirty="0" smtClean="0"/>
              <a:t>Adult Family Members must escort minor family as befits their ages</a:t>
            </a:r>
          </a:p>
          <a:p>
            <a:pPr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2000" dirty="0" smtClean="0"/>
              <a:t>Members’ vehicles must remain on chapter roads, driveways, &amp; parking lots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xmlns="" val="4010851337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-CC IWLA Chapter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9000" y="152400"/>
            <a:ext cx="1828800" cy="18288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9906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New Membership Fees</a:t>
            </a:r>
            <a:endParaRPr 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752600"/>
            <a:ext cx="82296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2000" dirty="0" smtClean="0"/>
              <a:t>Membership Year runs January 1</a:t>
            </a:r>
            <a:r>
              <a:rPr lang="en-US" sz="2000" baseline="30000" dirty="0" smtClean="0"/>
              <a:t>st</a:t>
            </a:r>
            <a:r>
              <a:rPr lang="en-US" sz="2000" dirty="0" smtClean="0"/>
              <a:t> through December 31</a:t>
            </a:r>
            <a:r>
              <a:rPr lang="en-US" sz="2000" baseline="30000" dirty="0" smtClean="0"/>
              <a:t>st</a:t>
            </a:r>
            <a:endParaRPr lang="en-US" sz="2000" dirty="0" smtClean="0"/>
          </a:p>
          <a:p>
            <a:pPr lvl="1"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2000" dirty="0" smtClean="0"/>
              <a:t>Current </a:t>
            </a:r>
            <a:r>
              <a:rPr lang="en-US" sz="2000" dirty="0" smtClean="0"/>
              <a:t>year </a:t>
            </a:r>
            <a:r>
              <a:rPr lang="en-US" sz="2000" dirty="0" smtClean="0"/>
              <a:t>is</a:t>
            </a:r>
            <a:r>
              <a:rPr lang="en-US" sz="2000" dirty="0" smtClean="0"/>
              <a:t> prorated for</a:t>
            </a:r>
            <a:r>
              <a:rPr lang="en-US" sz="2000" dirty="0" smtClean="0"/>
              <a:t> memberships started between Sept. &amp; Dec.</a:t>
            </a:r>
          </a:p>
          <a:p>
            <a:pPr lvl="1"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2000" dirty="0" smtClean="0"/>
              <a:t>Memberships starting </a:t>
            </a:r>
            <a:r>
              <a:rPr lang="en-US" sz="2000" dirty="0" smtClean="0"/>
              <a:t>between Sept. &amp; Dec</a:t>
            </a:r>
            <a:r>
              <a:rPr lang="en-US" sz="2000" dirty="0" smtClean="0"/>
              <a:t>. include the following year</a:t>
            </a:r>
          </a:p>
          <a:p>
            <a:pPr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2000" dirty="0" smtClean="0"/>
              <a:t>All memberships are entitled to at least 1 electronic access card ($25)</a:t>
            </a:r>
          </a:p>
          <a:p>
            <a:pPr lvl="1"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2000" dirty="0" smtClean="0"/>
              <a:t>Family memberships may purchase a 2</a:t>
            </a:r>
            <a:r>
              <a:rPr lang="en-US" sz="2000" baseline="30000" dirty="0" smtClean="0"/>
              <a:t>nd</a:t>
            </a:r>
            <a:r>
              <a:rPr lang="en-US" sz="2000" dirty="0" smtClean="0"/>
              <a:t> access card ($25)</a:t>
            </a:r>
            <a:endParaRPr lang="en-US" sz="2000" dirty="0" smtClean="0"/>
          </a:p>
          <a:p>
            <a:pPr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2000" dirty="0" smtClean="0"/>
              <a:t>All memberships are entitled to at least 1 </a:t>
            </a:r>
            <a:r>
              <a:rPr lang="en-US" sz="2000" dirty="0" smtClean="0"/>
              <a:t>numbered vehicle decal</a:t>
            </a:r>
          </a:p>
          <a:p>
            <a:pPr lvl="1"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2000" dirty="0" smtClean="0"/>
              <a:t>Family memberships have a 2</a:t>
            </a:r>
            <a:r>
              <a:rPr lang="en-US" sz="2000" baseline="30000" dirty="0" smtClean="0"/>
              <a:t>nd</a:t>
            </a:r>
            <a:r>
              <a:rPr lang="en-US" sz="2000" dirty="0" smtClean="0"/>
              <a:t> decal included in their annual dues</a:t>
            </a:r>
          </a:p>
          <a:p>
            <a:pPr lvl="1"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2000" dirty="0" smtClean="0"/>
              <a:t>Additional decals may be purchased annually for other vehicles ($2 per)</a:t>
            </a:r>
          </a:p>
          <a:p>
            <a:pPr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2000" dirty="0" smtClean="0"/>
              <a:t>Members may purchase universal padlock key(s) for chapter gates ($10 per)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xmlns="" val="4010851337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-CC IWLA Chapter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9000" y="152400"/>
            <a:ext cx="1828800" cy="18288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9906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Chapter Volunteer Hours</a:t>
            </a:r>
            <a:endParaRPr 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752600"/>
            <a:ext cx="82296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2000" dirty="0" smtClean="0"/>
              <a:t>All chapter members must perform 6 volunteer hours annually</a:t>
            </a:r>
          </a:p>
          <a:p>
            <a:pPr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2000" dirty="0" smtClean="0"/>
              <a:t>New members must earn 16 hours in their first 12 months of membership</a:t>
            </a:r>
          </a:p>
          <a:p>
            <a:pPr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2000" dirty="0" smtClean="0"/>
              <a:t>Members may apply to the Board to be exempted from this requirement</a:t>
            </a:r>
          </a:p>
          <a:p>
            <a:pPr lvl="1"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2000" dirty="0" smtClean="0"/>
              <a:t>This exemption may be temporary or permanent</a:t>
            </a:r>
          </a:p>
          <a:p>
            <a:pPr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2000" dirty="0" smtClean="0"/>
              <a:t>Members may chose to pay a $50 premium in lieu of serving the 6 hours</a:t>
            </a:r>
          </a:p>
          <a:p>
            <a:pPr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2000" dirty="0" smtClean="0"/>
              <a:t>Volunteers earn hours for work that might otherwise need paid contractors</a:t>
            </a:r>
          </a:p>
          <a:p>
            <a:pPr lvl="1"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2000" dirty="0" smtClean="0"/>
              <a:t>Clearing, cleaning, and landscaping chapter property</a:t>
            </a:r>
          </a:p>
          <a:p>
            <a:pPr lvl="1"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2000" dirty="0" smtClean="0"/>
              <a:t>Maintaining nests, boxes, ponds, and other habitat</a:t>
            </a:r>
          </a:p>
          <a:p>
            <a:pPr lvl="1"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2000" dirty="0" smtClean="0"/>
              <a:t>Planting, tilling, and maintaining cultivated fields</a:t>
            </a:r>
          </a:p>
          <a:p>
            <a:pPr lvl="1"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2000" dirty="0" smtClean="0"/>
              <a:t>Maintaining, upgrading, and renovating chapter building &amp; structures</a:t>
            </a:r>
          </a:p>
          <a:p>
            <a:pPr lvl="1"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2000" dirty="0" smtClean="0"/>
              <a:t>Planning, executing, cooking for, and cleaning up after chapter events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xmlns="" val="4010851337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-CC IWLA Chapter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9000" y="152400"/>
            <a:ext cx="1828800" cy="18288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533400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B-CC IWLA Chapter Ranges</a:t>
            </a:r>
          </a:p>
          <a:p>
            <a:pPr algn="ctr"/>
            <a:r>
              <a:rPr lang="en-US" sz="3200" b="1" dirty="0" smtClean="0"/>
              <a:t>(Rifle-Pistol, Shotgun, &amp; Archery)</a:t>
            </a:r>
            <a:endParaRPr 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752600"/>
            <a:ext cx="822960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2000" dirty="0" smtClean="0"/>
              <a:t>Members in good standing may use all 3 ranges from Day 1</a:t>
            </a:r>
          </a:p>
          <a:p>
            <a:pPr lvl="1"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2000" dirty="0" smtClean="0"/>
              <a:t>Rifle-Pistol (R&amp;P) Range charges a DAILY fee to members &amp; guests</a:t>
            </a:r>
          </a:p>
          <a:p>
            <a:pPr lvl="1"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2000" dirty="0" smtClean="0"/>
              <a:t>Shotgun Range charges a fee PER ROUND to members &amp; guests</a:t>
            </a:r>
          </a:p>
          <a:p>
            <a:pPr lvl="1"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2000" dirty="0" smtClean="0"/>
              <a:t>Archery butts are open to members &amp; guests w/o additional fee</a:t>
            </a:r>
          </a:p>
          <a:p>
            <a:pPr lvl="1"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2000" dirty="0" smtClean="0"/>
              <a:t>3-D Archery Range </a:t>
            </a:r>
            <a:r>
              <a:rPr lang="en-US" sz="2000" dirty="0" smtClean="0"/>
              <a:t>charges a </a:t>
            </a:r>
            <a:r>
              <a:rPr lang="en-US" sz="2000" dirty="0" smtClean="0"/>
              <a:t>DAILY fee to </a:t>
            </a:r>
            <a:r>
              <a:rPr lang="en-US" sz="2000" dirty="0" smtClean="0"/>
              <a:t>members &amp; guests</a:t>
            </a:r>
            <a:endParaRPr lang="en-US" sz="2000" dirty="0" smtClean="0"/>
          </a:p>
          <a:p>
            <a:pPr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2000" dirty="0" smtClean="0"/>
              <a:t>Range Safety Officers must have charge of all ranges while members shoot</a:t>
            </a:r>
          </a:p>
          <a:p>
            <a:pPr lvl="1"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2000" dirty="0" smtClean="0"/>
              <a:t>Members &amp; guests may use the archery butts appropriately w/o ROs</a:t>
            </a:r>
          </a:p>
          <a:p>
            <a:pPr lvl="1"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2000" dirty="0" smtClean="0"/>
              <a:t>Members </a:t>
            </a:r>
            <a:r>
              <a:rPr lang="en-US" sz="2000" dirty="0" smtClean="0"/>
              <a:t>must escort /supervise all guests </a:t>
            </a:r>
            <a:r>
              <a:rPr lang="en-US" sz="2000" dirty="0" smtClean="0"/>
              <a:t>on all ranges at all times</a:t>
            </a:r>
          </a:p>
          <a:p>
            <a:pPr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2000" dirty="0" smtClean="0"/>
              <a:t>Each range has its rules and processes for its Range Officers</a:t>
            </a:r>
          </a:p>
          <a:p>
            <a:pPr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2000" dirty="0" smtClean="0"/>
              <a:t>Hours spent as a Range Officer do NOT apply as chapter volunteers hours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xmlns="" val="4010851337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-CC IWLA Chapter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9000" y="152400"/>
            <a:ext cx="1828800" cy="18288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9906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Chapter Activities (FUN)</a:t>
            </a:r>
            <a:endParaRPr 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752600"/>
            <a:ext cx="822960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2000" dirty="0" smtClean="0"/>
              <a:t>Every activity within the B-CC IWLA has a committee or a chair</a:t>
            </a:r>
          </a:p>
          <a:p>
            <a:pPr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2000" dirty="0" smtClean="0"/>
              <a:t>The B-CC IWLA committee chairs report up to one of several Board officers</a:t>
            </a:r>
          </a:p>
          <a:p>
            <a:pPr lvl="1"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2000" dirty="0" smtClean="0"/>
              <a:t>Outreach committees report up to the Corresponding Secretary</a:t>
            </a:r>
          </a:p>
          <a:p>
            <a:pPr lvl="1"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2000" dirty="0" smtClean="0"/>
              <a:t>Recreation </a:t>
            </a:r>
            <a:r>
              <a:rPr lang="en-US" sz="2000" dirty="0" smtClean="0"/>
              <a:t>committees </a:t>
            </a:r>
            <a:r>
              <a:rPr lang="en-US" sz="2000" dirty="0" smtClean="0"/>
              <a:t>report up to the 2</a:t>
            </a:r>
            <a:r>
              <a:rPr lang="en-US" sz="2000" baseline="30000" dirty="0" smtClean="0"/>
              <a:t>nd</a:t>
            </a:r>
            <a:r>
              <a:rPr lang="en-US" sz="2000" dirty="0" smtClean="0"/>
              <a:t> Vice President</a:t>
            </a:r>
          </a:p>
          <a:p>
            <a:pPr lvl="1"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2000" dirty="0" smtClean="0"/>
              <a:t>Operations committees </a:t>
            </a:r>
            <a:r>
              <a:rPr lang="en-US" sz="2000" dirty="0" smtClean="0"/>
              <a:t>report up to the </a:t>
            </a:r>
            <a:r>
              <a:rPr lang="en-US" sz="2000" dirty="0" smtClean="0"/>
              <a:t>1</a:t>
            </a:r>
            <a:r>
              <a:rPr lang="en-US" sz="2000" baseline="30000" dirty="0" smtClean="0"/>
              <a:t>st</a:t>
            </a:r>
            <a:r>
              <a:rPr lang="en-US" sz="2000" dirty="0" smtClean="0"/>
              <a:t> Vice </a:t>
            </a:r>
            <a:r>
              <a:rPr lang="en-US" sz="2000" dirty="0" smtClean="0"/>
              <a:t>President</a:t>
            </a:r>
          </a:p>
          <a:p>
            <a:pPr lvl="1"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2000" dirty="0" smtClean="0"/>
              <a:t>Ad hoc/temporary</a:t>
            </a:r>
            <a:r>
              <a:rPr lang="en-US" sz="2000" dirty="0" smtClean="0"/>
              <a:t> committees</a:t>
            </a:r>
            <a:r>
              <a:rPr lang="en-US" sz="2000" dirty="0" smtClean="0"/>
              <a:t> </a:t>
            </a:r>
            <a:r>
              <a:rPr lang="en-US" sz="2000" dirty="0" smtClean="0"/>
              <a:t>report up to the </a:t>
            </a:r>
            <a:r>
              <a:rPr lang="en-US" sz="2000" dirty="0" smtClean="0"/>
              <a:t>chapter </a:t>
            </a:r>
            <a:r>
              <a:rPr lang="en-US" sz="2000" dirty="0" smtClean="0"/>
              <a:t>President</a:t>
            </a:r>
          </a:p>
          <a:p>
            <a:pPr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2000" dirty="0" smtClean="0"/>
              <a:t>A list of committees, chairs, and contact 411 is maintained on the web site</a:t>
            </a:r>
          </a:p>
          <a:p>
            <a:pPr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2000" dirty="0" smtClean="0"/>
              <a:t>Any member of the chapter Board of Governors can help locate contacts</a:t>
            </a:r>
            <a:endParaRPr lang="en-US" sz="2000" dirty="0" smtClean="0"/>
          </a:p>
          <a:p>
            <a:pPr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2000" dirty="0" smtClean="0"/>
              <a:t>There is a robust cycle of annual chapter events beyond dinner meetings</a:t>
            </a:r>
          </a:p>
          <a:p>
            <a:pPr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2000" dirty="0" smtClean="0"/>
              <a:t>Events appear in the chapter news letter, web site, email blasts, &amp; </a:t>
            </a:r>
            <a:r>
              <a:rPr lang="en-US" sz="2000" dirty="0" err="1" smtClean="0"/>
              <a:t>Facebook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xmlns="" val="4010851337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2069</TotalTime>
  <Words>636</Words>
  <Application>Microsoft Office PowerPoint</Application>
  <PresentationFormat>On-screen Show (4:3)</PresentationFormat>
  <Paragraphs>64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Company>Danaher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Andy Wight</dc:creator>
  <cp:lastModifiedBy>Tucker Mostrom</cp:lastModifiedBy>
  <cp:revision>49</cp:revision>
  <dcterms:created xsi:type="dcterms:W3CDTF">2017-09-20T20:05:00Z</dcterms:created>
  <dcterms:modified xsi:type="dcterms:W3CDTF">2018-10-16T19:52:11Z</dcterms:modified>
</cp:coreProperties>
</file>